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9" r:id="rId9"/>
    <p:sldId id="271" r:id="rId10"/>
    <p:sldId id="272" r:id="rId11"/>
    <p:sldId id="264" r:id="rId12"/>
    <p:sldId id="265" r:id="rId13"/>
    <p:sldId id="266" r:id="rId14"/>
    <p:sldId id="267" r:id="rId15"/>
    <p:sldId id="276" r:id="rId16"/>
    <p:sldId id="277" r:id="rId17"/>
    <p:sldId id="268" r:id="rId18"/>
    <p:sldId id="270" r:id="rId19"/>
    <p:sldId id="278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9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22-1-2018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Vereniging.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0126" y="1446663"/>
            <a:ext cx="11117432" cy="517250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Zowel bestuur als leden.</a:t>
            </a:r>
          </a:p>
          <a:p>
            <a:r>
              <a:rPr lang="nl-NL" sz="2500" dirty="0" smtClean="0"/>
              <a:t>Bestuur wordt gekozen.</a:t>
            </a:r>
          </a:p>
          <a:p>
            <a:r>
              <a:rPr lang="nl-NL" sz="2500" dirty="0" smtClean="0"/>
              <a:t>Oprichting vind plaats bij notariële akte. -</a:t>
            </a:r>
            <a:r>
              <a:rPr lang="nl-NL" sz="2500" dirty="0" smtClean="0">
                <a:sym typeface="Wingdings" panose="05000000000000000000" pitchFamily="2" charset="2"/>
              </a:rPr>
              <a:t>VVR, maar hoeft niet VBR.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VBR – bestuurders aansprakelijk voor schulden, VVR niet.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Dagelijkse zaken binnen een vereniging (directie)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Besturen van de vereniging, financiën en verslaggeving (bestuur)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Vertegenwoordiging naar buiten toe (bestuur)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Hoogste besluitvormingsorgaan (ALV)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Ontslaan van bestuur, ontbinden van de vereniging, wijzigen van de statuten.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209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was er tot nu toe belangrijk? Wat moeten we straks kennen?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Structuur van de stichting en van de vereniging</a:t>
            </a:r>
          </a:p>
          <a:p>
            <a:r>
              <a:rPr lang="nl-NL" sz="2500" dirty="0" smtClean="0"/>
              <a:t>Oprichtingseis van de stichting en van de verenging</a:t>
            </a:r>
          </a:p>
          <a:p>
            <a:r>
              <a:rPr lang="nl-NL" sz="2500" dirty="0" smtClean="0"/>
              <a:t>Taken en bevoegdheden van de stichting en van de verenging.</a:t>
            </a:r>
          </a:p>
          <a:p>
            <a:r>
              <a:rPr lang="nl-NL" sz="2500" dirty="0" smtClean="0"/>
              <a:t>Bij vereniging: taken van bestuur, taken van de algemene ledenvergadering.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642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stichting </a:t>
            </a:r>
            <a:r>
              <a:rPr lang="nl-NL" sz="2500" dirty="0" err="1" smtClean="0"/>
              <a:t>vs</a:t>
            </a:r>
            <a:r>
              <a:rPr lang="nl-NL" sz="2500" dirty="0" smtClean="0"/>
              <a:t> vereniging.</a:t>
            </a:r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0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3885"/>
          <a:stretch/>
        </p:blipFill>
        <p:spPr>
          <a:xfrm>
            <a:off x="0" y="0"/>
            <a:ext cx="10741152" cy="11094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862"/>
          <a:stretch/>
        </p:blipFill>
        <p:spPr>
          <a:xfrm>
            <a:off x="0" y="0"/>
            <a:ext cx="10741152" cy="26944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2622"/>
          <a:stretch/>
        </p:blipFill>
        <p:spPr>
          <a:xfrm>
            <a:off x="0" y="0"/>
            <a:ext cx="10741152" cy="39502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610"/>
          <a:stretch/>
        </p:blipFill>
        <p:spPr>
          <a:xfrm>
            <a:off x="0" y="0"/>
            <a:ext cx="10741152" cy="532790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41152" cy="688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97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131"/>
          <a:stretch/>
        </p:blipFill>
        <p:spPr>
          <a:xfrm>
            <a:off x="0" y="1"/>
            <a:ext cx="12192000" cy="188976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245"/>
          <a:stretch/>
        </p:blipFill>
        <p:spPr>
          <a:xfrm>
            <a:off x="0" y="1"/>
            <a:ext cx="12192000" cy="21336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8694"/>
          <a:stretch/>
        </p:blipFill>
        <p:spPr>
          <a:xfrm>
            <a:off x="0" y="1"/>
            <a:ext cx="12192000" cy="25603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6706"/>
          <a:stretch/>
        </p:blipFill>
        <p:spPr>
          <a:xfrm>
            <a:off x="0" y="1"/>
            <a:ext cx="12192000" cy="3657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99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9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Contributie van leden</a:t>
            </a:r>
          </a:p>
          <a:p>
            <a:r>
              <a:rPr lang="nl-NL" sz="2500" dirty="0" smtClean="0"/>
              <a:t>Giften</a:t>
            </a:r>
          </a:p>
          <a:p>
            <a:r>
              <a:rPr lang="nl-NL" sz="2500" dirty="0" smtClean="0"/>
              <a:t>Bijdragen overheid</a:t>
            </a:r>
          </a:p>
          <a:p>
            <a:r>
              <a:rPr lang="nl-NL" sz="2500" dirty="0" smtClean="0"/>
              <a:t>Sponsoring</a:t>
            </a:r>
          </a:p>
          <a:p>
            <a:r>
              <a:rPr lang="nl-NL" sz="2500" dirty="0" smtClean="0"/>
              <a:t>Commerciële activiteiten.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550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4" y="1732449"/>
            <a:ext cx="11278205" cy="46956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Subsidie:</a:t>
            </a:r>
          </a:p>
          <a:p>
            <a:r>
              <a:rPr lang="nl-NL" sz="2500" dirty="0" smtClean="0"/>
              <a:t>Inputfinanciering: eerst kijken wat nodig is </a:t>
            </a:r>
            <a:r>
              <a:rPr lang="nl-NL" sz="2500" dirty="0" smtClean="0">
                <a:sym typeface="Wingdings" panose="05000000000000000000" pitchFamily="2" charset="2"/>
              </a:rPr>
              <a:t> dan subsidie.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Zo hoog mogelijke uitgave aangeven.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Outputfinanciering: vergoeding op basis van prestatie.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lumpsumfinanciering: op basis van een prestatienorm een bedrag. (school is dat aantal opgeleiden leerlingen) zelf invullen wat met het geld te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budgetfinanciering: de geldgever stelt vooraf vast wat de organisatie krijgt en welke prestaties (activiteiten) het ervoor moet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Let op: dit gaat om een maximum bedrag. 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5235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stichting </a:t>
            </a:r>
            <a:r>
              <a:rPr lang="nl-NL" sz="2500" dirty="0" err="1" smtClean="0"/>
              <a:t>vs</a:t>
            </a:r>
            <a:r>
              <a:rPr lang="nl-NL" sz="2500" dirty="0" smtClean="0"/>
              <a:t> vereniging.</a:t>
            </a:r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3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185"/>
          <a:stretch/>
        </p:blipFill>
        <p:spPr>
          <a:xfrm>
            <a:off x="0" y="0"/>
            <a:ext cx="12192000" cy="90220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5151"/>
          <a:stretch/>
        </p:blipFill>
        <p:spPr>
          <a:xfrm>
            <a:off x="0" y="0"/>
            <a:ext cx="12192000" cy="237744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0835"/>
          <a:stretch/>
        </p:blipFill>
        <p:spPr>
          <a:xfrm>
            <a:off x="0" y="0"/>
            <a:ext cx="12192000" cy="386486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33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8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061"/>
          <a:stretch/>
        </p:blipFill>
        <p:spPr>
          <a:xfrm>
            <a:off x="0" y="-1"/>
            <a:ext cx="12192000" cy="11826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483"/>
          <a:stretch/>
        </p:blipFill>
        <p:spPr>
          <a:xfrm>
            <a:off x="0" y="-1"/>
            <a:ext cx="12192000" cy="15727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111"/>
          <a:stretch/>
        </p:blipFill>
        <p:spPr>
          <a:xfrm>
            <a:off x="0" y="-1"/>
            <a:ext cx="12192000" cy="19507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8478"/>
          <a:stretch/>
        </p:blipFill>
        <p:spPr>
          <a:xfrm>
            <a:off x="0" y="-1"/>
            <a:ext cx="12192000" cy="246278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445"/>
          <a:stretch/>
        </p:blipFill>
        <p:spPr>
          <a:xfrm>
            <a:off x="0" y="-1"/>
            <a:ext cx="12192000" cy="341376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6072"/>
          <a:stretch/>
        </p:blipFill>
        <p:spPr>
          <a:xfrm>
            <a:off x="0" y="-1"/>
            <a:ext cx="12192000" cy="379171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9905"/>
          <a:stretch/>
        </p:blipFill>
        <p:spPr>
          <a:xfrm>
            <a:off x="0" y="-1"/>
            <a:ext cx="12192000" cy="415747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3122"/>
          <a:stretch/>
        </p:blipFill>
        <p:spPr>
          <a:xfrm>
            <a:off x="0" y="-1"/>
            <a:ext cx="12192000" cy="455980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8189"/>
          <a:stretch/>
        </p:blipFill>
        <p:spPr>
          <a:xfrm>
            <a:off x="0" y="-1"/>
            <a:ext cx="12192000" cy="485241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0994"/>
          <a:stretch/>
        </p:blipFill>
        <p:spPr>
          <a:xfrm>
            <a:off x="0" y="-1"/>
            <a:ext cx="12192000" cy="5279137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93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2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nabespreken toets, introductie stichting en vereniging. </a:t>
            </a:r>
          </a:p>
          <a:p>
            <a:r>
              <a:rPr lang="nl-NL" sz="2500" dirty="0" smtClean="0"/>
              <a:t>Les 2: verder met stichting en vereniging, huiswerk is </a:t>
            </a:r>
            <a:r>
              <a:rPr lang="nl-NL" sz="2500" dirty="0" err="1" smtClean="0"/>
              <a:t>tm</a:t>
            </a:r>
            <a:r>
              <a:rPr lang="nl-NL" sz="2500" dirty="0" smtClean="0"/>
              <a:t> 1.11. hebben we tot 1.11 af, dan is er geen huiswerk anders wel.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Financieel beleid.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5125551"/>
          </a:xfrm>
        </p:spPr>
        <p:txBody>
          <a:bodyPr>
            <a:noAutofit/>
          </a:bodyPr>
          <a:lstStyle/>
          <a:p>
            <a:r>
              <a:rPr lang="nl-NL" sz="2300" dirty="0" smtClean="0"/>
              <a:t>Leasen.</a:t>
            </a:r>
          </a:p>
          <a:p>
            <a:r>
              <a:rPr lang="nl-NL" sz="2300" dirty="0" smtClean="0"/>
              <a:t>Huren van een productie(middel) voor een bepaalde tijd.</a:t>
            </a:r>
          </a:p>
          <a:p>
            <a:r>
              <a:rPr lang="nl-NL" sz="2300" dirty="0" err="1" smtClean="0"/>
              <a:t>Operational</a:t>
            </a:r>
            <a:r>
              <a:rPr lang="nl-NL" sz="2300" dirty="0" smtClean="0"/>
              <a:t> lease: het object blijft eigendom van de verhuurder.</a:t>
            </a:r>
          </a:p>
          <a:p>
            <a:r>
              <a:rPr lang="nl-NL" sz="2300" dirty="0" smtClean="0"/>
              <a:t>De verhuurder is zowel economisch en juridisch eigenaar van het product.</a:t>
            </a:r>
          </a:p>
          <a:p>
            <a:r>
              <a:rPr lang="nl-NL" sz="2300" dirty="0" smtClean="0"/>
              <a:t>Tussentijds opzegbaar.</a:t>
            </a:r>
          </a:p>
          <a:p>
            <a:r>
              <a:rPr lang="nl-NL" sz="2300" dirty="0" smtClean="0"/>
              <a:t>Financial lease: het object wordt economisch eigendom van de huurder.</a:t>
            </a:r>
          </a:p>
          <a:p>
            <a:r>
              <a:rPr lang="nl-NL" sz="2300" dirty="0" smtClean="0"/>
              <a:t>Lange termijn niet opzegbaar</a:t>
            </a:r>
          </a:p>
          <a:p>
            <a:r>
              <a:rPr lang="nl-NL" sz="2300" dirty="0" smtClean="0"/>
              <a:t>Aan het einde neemt men het product goedkoop over, </a:t>
            </a:r>
            <a:r>
              <a:rPr lang="nl-NL" sz="2300" dirty="0" smtClean="0"/>
              <a:t>zeg je </a:t>
            </a:r>
            <a:r>
              <a:rPr lang="nl-NL" sz="2300" dirty="0" smtClean="0"/>
              <a:t>het contract </a:t>
            </a:r>
            <a:r>
              <a:rPr lang="nl-NL" sz="2300" dirty="0" smtClean="0"/>
              <a:t>vooraf op, </a:t>
            </a:r>
            <a:r>
              <a:rPr lang="nl-NL" sz="2300" dirty="0" smtClean="0"/>
              <a:t>geeft het product terug.</a:t>
            </a:r>
          </a:p>
          <a:p>
            <a:r>
              <a:rPr lang="nl-NL" sz="2300" dirty="0" smtClean="0"/>
              <a:t>Leasen = duurder dan eigen bezit, maar soms voor organisaties met weinige middelen een goede oplossing.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22729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 bespreken: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26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stichting </a:t>
            </a:r>
            <a:r>
              <a:rPr lang="nl-NL" sz="2500" dirty="0" err="1" smtClean="0"/>
              <a:t>vs</a:t>
            </a:r>
            <a:r>
              <a:rPr lang="nl-NL" sz="2500" dirty="0" smtClean="0"/>
              <a:t> vereniging.</a:t>
            </a:r>
          </a:p>
          <a:p>
            <a:r>
              <a:rPr lang="nl-NL" sz="2500" dirty="0" smtClean="0"/>
              <a:t>Het is veel theorie, zorg dat je dit leest/scant/leert.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94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630"/>
          <a:stretch/>
        </p:blipFill>
        <p:spPr>
          <a:xfrm>
            <a:off x="0" y="0"/>
            <a:ext cx="11497056" cy="18775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765"/>
          <a:stretch/>
        </p:blipFill>
        <p:spPr>
          <a:xfrm>
            <a:off x="0" y="0"/>
            <a:ext cx="11497056" cy="227990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078"/>
          <a:stretch/>
        </p:blipFill>
        <p:spPr>
          <a:xfrm>
            <a:off x="0" y="0"/>
            <a:ext cx="11497056" cy="26700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4857"/>
          <a:stretch/>
        </p:blipFill>
        <p:spPr>
          <a:xfrm>
            <a:off x="0" y="0"/>
            <a:ext cx="11497056" cy="30967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6327"/>
          <a:stretch/>
        </p:blipFill>
        <p:spPr>
          <a:xfrm>
            <a:off x="0" y="0"/>
            <a:ext cx="11497056" cy="36819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021"/>
          <a:stretch/>
        </p:blipFill>
        <p:spPr>
          <a:xfrm>
            <a:off x="0" y="0"/>
            <a:ext cx="11497056" cy="493776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2156"/>
          <a:stretch/>
        </p:blipFill>
        <p:spPr>
          <a:xfrm>
            <a:off x="0" y="0"/>
            <a:ext cx="11497056" cy="534009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0426"/>
          <a:stretch/>
        </p:blipFill>
        <p:spPr>
          <a:xfrm>
            <a:off x="0" y="0"/>
            <a:ext cx="11497056" cy="614476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97056" cy="685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9812"/>
          <a:stretch/>
        </p:blipFill>
        <p:spPr>
          <a:xfrm>
            <a:off x="0" y="77787"/>
            <a:ext cx="10777728" cy="272637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5730"/>
          <a:stretch/>
        </p:blipFill>
        <p:spPr>
          <a:xfrm>
            <a:off x="0" y="77787"/>
            <a:ext cx="10777728" cy="43601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6385"/>
          <a:stretch/>
        </p:blipFill>
        <p:spPr>
          <a:xfrm>
            <a:off x="0" y="77787"/>
            <a:ext cx="10777728" cy="499408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252"/>
          <a:stretch/>
        </p:blipFill>
        <p:spPr>
          <a:xfrm>
            <a:off x="0" y="77787"/>
            <a:ext cx="10777728" cy="527450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787"/>
            <a:ext cx="10777728" cy="678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2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642"/>
          <a:stretch/>
        </p:blipFill>
        <p:spPr>
          <a:xfrm>
            <a:off x="0" y="0"/>
            <a:ext cx="12192000" cy="11948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1939"/>
          <a:stretch/>
        </p:blipFill>
        <p:spPr>
          <a:xfrm>
            <a:off x="0" y="0"/>
            <a:ext cx="12192000" cy="149961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3042"/>
          <a:stretch/>
        </p:blipFill>
        <p:spPr>
          <a:xfrm>
            <a:off x="0" y="0"/>
            <a:ext cx="12192000" cy="197510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6806"/>
          <a:stretch/>
        </p:blipFill>
        <p:spPr>
          <a:xfrm>
            <a:off x="0" y="0"/>
            <a:ext cx="12192000" cy="33771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0646"/>
          <a:stretch/>
        </p:blipFill>
        <p:spPr>
          <a:xfrm>
            <a:off x="0" y="0"/>
            <a:ext cx="12192000" cy="370636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3118"/>
          <a:stretch/>
        </p:blipFill>
        <p:spPr>
          <a:xfrm>
            <a:off x="0" y="0"/>
            <a:ext cx="12192000" cy="410870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0114"/>
          <a:stretch/>
        </p:blipFill>
        <p:spPr>
          <a:xfrm>
            <a:off x="0" y="0"/>
            <a:ext cx="12192000" cy="480364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34416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69890"/>
          <a:stretch/>
        </p:blipFill>
        <p:spPr>
          <a:xfrm>
            <a:off x="0" y="5201285"/>
            <a:ext cx="12192000" cy="49237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3"/>
          <a:srcRect b="47523"/>
          <a:stretch/>
        </p:blipFill>
        <p:spPr>
          <a:xfrm>
            <a:off x="0" y="5201285"/>
            <a:ext cx="12192000" cy="85813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3"/>
          <a:srcRect b="26647"/>
          <a:stretch/>
        </p:blipFill>
        <p:spPr>
          <a:xfrm>
            <a:off x="0" y="5201285"/>
            <a:ext cx="12192000" cy="119951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1285"/>
            <a:ext cx="12192000" cy="163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68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Commercieel en niet-commercieel.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1050678" cy="466835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Commercieel </a:t>
            </a:r>
            <a:r>
              <a:rPr lang="nl-NL" sz="2500" dirty="0" smtClean="0">
                <a:sym typeface="Wingdings" panose="05000000000000000000" pitchFamily="2" charset="2"/>
              </a:rPr>
              <a:t> nastreven winst.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Niet-commercieel  nastreven ideëel doel.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Commercieel – NV, BV, eenmanszaak.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Niet-commercieel – De vereniging en de stichting.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Rechtspersoonlijkheid: aansprakelijkheid ligt bij de organisatie.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Natuurlijk persoon: aansprakelijkheid ligt bij de persoon.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65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Stichting.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Wel een bestuur, geen leden.</a:t>
            </a:r>
          </a:p>
          <a:p>
            <a:r>
              <a:rPr lang="nl-NL" sz="2500" dirty="0" smtClean="0"/>
              <a:t>Bestuur benoemd zichzelf.</a:t>
            </a:r>
          </a:p>
          <a:p>
            <a:r>
              <a:rPr lang="nl-NL" sz="2500" dirty="0" smtClean="0"/>
              <a:t>Oprichting vind plaats bij notariële akte. -</a:t>
            </a:r>
            <a:r>
              <a:rPr lang="nl-NL" sz="2500" dirty="0" smtClean="0">
                <a:sym typeface="Wingdings" panose="05000000000000000000" pitchFamily="2" charset="2"/>
              </a:rPr>
              <a:t> KVK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Bestuur neemt alle besluiten. (zowel dagelijks als lange termijn als financiële verslaggeving ).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749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1078</TotalTime>
  <Words>618</Words>
  <Application>Microsoft Office PowerPoint</Application>
  <PresentationFormat>Breedbeeld</PresentationFormat>
  <Paragraphs>123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Wingdings</vt:lpstr>
      <vt:lpstr>Wingdings 3</vt:lpstr>
      <vt:lpstr>Facet</vt:lpstr>
      <vt:lpstr>Beste ath 4. </vt:lpstr>
      <vt:lpstr>Programma aankomende 2 lessen .</vt:lpstr>
      <vt:lpstr>Toets bespreken:</vt:lpstr>
      <vt:lpstr>Zelfstandig lezen en maken t/m opgave 5</vt:lpstr>
      <vt:lpstr>PowerPoint-presentatie</vt:lpstr>
      <vt:lpstr>PowerPoint-presentatie</vt:lpstr>
      <vt:lpstr>PowerPoint-presentatie</vt:lpstr>
      <vt:lpstr>Commercieel en niet-commercieel.</vt:lpstr>
      <vt:lpstr>Stichting.</vt:lpstr>
      <vt:lpstr>Vereniging.</vt:lpstr>
      <vt:lpstr>Wat was er tot nu toe belangrijk? Wat moeten we straks kennen?</vt:lpstr>
      <vt:lpstr>Zelfstandig lezen en maken t/m opgave 8</vt:lpstr>
      <vt:lpstr>PowerPoint-presentatie</vt:lpstr>
      <vt:lpstr>PowerPoint-presentatie</vt:lpstr>
      <vt:lpstr>Financiering van niet-commerciële organisaties.</vt:lpstr>
      <vt:lpstr>Financiering van niet-commerciële organisaties.</vt:lpstr>
      <vt:lpstr>Zelfstandig lezen en maken t/m opgave 11</vt:lpstr>
      <vt:lpstr>PowerPoint-presentatie</vt:lpstr>
      <vt:lpstr>PowerPoint-presentatie</vt:lpstr>
      <vt:lpstr>Financieel beleid.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118</cp:revision>
  <dcterms:created xsi:type="dcterms:W3CDTF">2017-01-22T09:51:43Z</dcterms:created>
  <dcterms:modified xsi:type="dcterms:W3CDTF">2018-01-22T09:30:58Z</dcterms:modified>
</cp:coreProperties>
</file>